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1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.xml.rels" ContentType="application/vnd.openxmlformats-package.relationships+xml"/>
  <Override PartName="/ppt/slideLayouts/slideLayout1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29.png" ContentType="image/png"/>
  <Override PartName="/ppt/media/image28.png" ContentType="image/png"/>
  <Override PartName="/ppt/media/image27.png" ContentType="image/png"/>
  <Override PartName="/ppt/media/image19.png" ContentType="image/png"/>
  <Override PartName="/ppt/media/image18.png" ContentType="image/png"/>
  <Override PartName="/ppt/media/image6.png" ContentType="image/png"/>
  <Override PartName="/ppt/media/image11.png" ContentType="image/png"/>
  <Override PartName="/ppt/media/image4.png" ContentType="image/png"/>
  <Override PartName="/ppt/media/image9.png" ContentType="image/png"/>
  <Override PartName="/ppt/media/image10.png" ContentType="image/png"/>
  <Override PartName="/ppt/media/image5.png" ContentType="image/png"/>
  <Override PartName="/ppt/media/image20.png" ContentType="image/png"/>
  <Override PartName="/ppt/media/image12.png" ContentType="image/png"/>
  <Override PartName="/ppt/media/image7.png" ContentType="image/png"/>
  <Override PartName="/ppt/media/image21.png" ContentType="image/png"/>
  <Override PartName="/ppt/media/image8.png" ContentType="image/png"/>
  <Override PartName="/ppt/media/image13.png" ContentType="image/png"/>
  <Override PartName="/ppt/media/image30.png" ContentType="image/png"/>
  <Override PartName="/ppt/media/image22.png" ContentType="image/png"/>
  <Override PartName="/ppt/media/image3.jpeg" ContentType="image/jpeg"/>
  <Override PartName="/ppt/media/image2.png" ContentType="image/png"/>
  <Override PartName="/ppt/media/image1.jpeg" ContentType="image/jpeg"/>
  <Override PartName="/ppt/media/image14.png" ContentType="image/png"/>
  <Override PartName="/ppt/media/image31.png" ContentType="image/png"/>
  <Override PartName="/ppt/media/image23.png" ContentType="image/png"/>
  <Override PartName="/ppt/media/image15.png" ContentType="image/png"/>
  <Override PartName="/ppt/media/image32.png" ContentType="image/png"/>
  <Override PartName="/ppt/media/image24.png" ContentType="image/png"/>
  <Override PartName="/ppt/media/image16.png" ContentType="image/png"/>
  <Override PartName="/ppt/media/image33.png" ContentType="image/png"/>
  <Override PartName="/ppt/media/image25.png" ContentType="image/png"/>
  <Override PartName="/ppt/media/image17.png" ContentType="image/png"/>
  <Override PartName="/ppt/media/media26.mp4" ContentType="video/mp4"/>
  <Override PartName="/ppt/media/image34.png" ContentType="image/png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_rels/slide12.xml.rels" ContentType="application/vnd.openxmlformats-package.relationships+xml"/>
  <Override PartName="/ppt/slides/_rels/slide20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1.xml.rels" ContentType="application/vnd.openxmlformats-package.relationships+xml"/>
  <Override PartName="/ppt/slides/_rels/slide1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19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4.xml.rels" ContentType="application/vnd.openxmlformats-package.relationships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20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3588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26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7" descr=""/>
          <p:cNvPicPr/>
          <p:nvPr/>
        </p:nvPicPr>
        <p:blipFill>
          <a:blip r:embed="rId2"/>
          <a:srcRect l="0" t="45624" r="3496" b="484"/>
          <a:stretch/>
        </p:blipFill>
        <p:spPr>
          <a:xfrm>
            <a:off x="0" y="0"/>
            <a:ext cx="12189960" cy="6855120"/>
          </a:xfrm>
          <a:prstGeom prst="rect">
            <a:avLst/>
          </a:prstGeom>
          <a:ln w="0">
            <a:noFill/>
          </a:ln>
        </p:spPr>
      </p:pic>
      <p:sp>
        <p:nvSpPr>
          <p:cNvPr id="1" name="Rectangle 10"/>
          <p:cNvSpPr/>
          <p:nvPr/>
        </p:nvSpPr>
        <p:spPr>
          <a:xfrm>
            <a:off x="0" y="6337440"/>
            <a:ext cx="12189960" cy="517680"/>
          </a:xfrm>
          <a:prstGeom prst="rect">
            <a:avLst/>
          </a:prstGeom>
          <a:solidFill>
            <a:srgbClr val="0000ce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2" name="Rectangle 14"/>
          <p:cNvSpPr/>
          <p:nvPr/>
        </p:nvSpPr>
        <p:spPr>
          <a:xfrm>
            <a:off x="3047760" y="2467080"/>
            <a:ext cx="9141480" cy="1652760"/>
          </a:xfrm>
          <a:prstGeom prst="rect">
            <a:avLst/>
          </a:prstGeom>
          <a:solidFill>
            <a:srgbClr val="0000ce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pic>
        <p:nvPicPr>
          <p:cNvPr id="3" name="Image 16" descr="Une image contenant dessin&#10;&#10;Description générée automatiquement"/>
          <p:cNvPicPr/>
          <p:nvPr/>
        </p:nvPicPr>
        <p:blipFill>
          <a:blip r:embed="rId3"/>
          <a:stretch/>
        </p:blipFill>
        <p:spPr>
          <a:xfrm>
            <a:off x="219960" y="182160"/>
            <a:ext cx="2248920" cy="82584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Cliquez </a:t>
            </a: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pour </a:t>
            </a: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éditer le </a:t>
            </a: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format </a:t>
            </a: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du texte-</a:t>
            </a: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titre</a:t>
            </a: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000000"/>
                </a:solidFill>
                <a:latin typeface="Arial"/>
              </a:rPr>
              <a:t>Cliquez pour éditer le format du plan de texte</a:t>
            </a: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</a:rPr>
              <a:t>Second niveau de plan</a:t>
            </a:r>
            <a:endParaRPr b="0" lang="fr-F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Arial"/>
              </a:rPr>
              <a:t>Troisième niveau de plan</a:t>
            </a:r>
            <a:endParaRPr b="0" lang="fr-F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Quatrième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"/>
          <p:cNvSpPr/>
          <p:nvPr/>
        </p:nvSpPr>
        <p:spPr>
          <a:xfrm>
            <a:off x="8227800" y="6300000"/>
            <a:ext cx="3830400" cy="34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fld id="{00ED81DA-A1F5-43B4-8E12-4C292ACB000F}" type="slidenum">
              <a:rPr b="0" lang="fr-FR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Cliquez pour éditer le format du texte-titre</a:t>
            </a: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000000"/>
                </a:solidFill>
                <a:latin typeface="Arial"/>
              </a:rPr>
              <a:t>Cliquez pour éditer le format du plan de texte</a:t>
            </a: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</a:rPr>
              <a:t>Second niveau de plan</a:t>
            </a:r>
            <a:endParaRPr b="0" lang="fr-F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Arial"/>
              </a:rPr>
              <a:t>Troisième niveau de plan</a:t>
            </a:r>
            <a:endParaRPr b="0" lang="fr-F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Quatrième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1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8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video" Target="../media/media26.mp4"/><Relationship Id="rId3" Type="http://schemas.microsoft.com/office/2007/relationships/media" Target="../media/media26.mp4"/><Relationship Id="rId4" Type="http://schemas.openxmlformats.org/officeDocument/2006/relationships/image" Target="../media/image27.png"/><Relationship Id="rId5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5.png"/><Relationship Id="rId3" Type="http://schemas.openxmlformats.org/officeDocument/2006/relationships/image" Target="../media/image28.png"/><Relationship Id="rId4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31.png"/><Relationship Id="rId3" Type="http://schemas.openxmlformats.org/officeDocument/2006/relationships/image" Target="../media/image4.png"/><Relationship Id="rId4" Type="http://schemas.openxmlformats.org/officeDocument/2006/relationships/image" Target="../media/image32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29.png"/><Relationship Id="rId8" Type="http://schemas.openxmlformats.org/officeDocument/2006/relationships/image" Target="../media/image30.png"/><Relationship Id="rId9" Type="http://schemas.openxmlformats.org/officeDocument/2006/relationships/image" Target="../media/image33.png"/><Relationship Id="rId10" Type="http://schemas.openxmlformats.org/officeDocument/2006/relationships/image" Target="../media/image34.png"/><Relationship Id="rId1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1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3479040" y="132480"/>
            <a:ext cx="8619120" cy="104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200" spc="-1" strike="noStrike">
                <a:solidFill>
                  <a:srgbClr val="ffffff"/>
                </a:solidFill>
                <a:latin typeface="Ubuntu"/>
              </a:rPr>
              <a:t>Soutenance du Mastère Spécialisé® Expert en Cybersécurité</a:t>
            </a:r>
            <a:endParaRPr b="0" lang="fr-FR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2879640" y="2863800"/>
            <a:ext cx="9465840" cy="859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400" spc="-1" strike="noStrike">
                <a:solidFill>
                  <a:srgbClr val="ffffff"/>
                </a:solidFill>
                <a:latin typeface="Ubuntu"/>
                <a:ea typeface="Noto Serif CJK SC"/>
              </a:rPr>
              <a:t>Exfiltration de Données Sans Connectivité Réseau via Codes QR, Une Menace Sous-Estimée</a:t>
            </a:r>
            <a:endParaRPr b="0" lang="fr-FR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220320" y="6427800"/>
            <a:ext cx="5082120" cy="336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fr-FR" sz="1800" spc="-1" strike="noStrike">
                <a:solidFill>
                  <a:srgbClr val="ffffff"/>
                </a:solidFill>
                <a:latin typeface="Ubuntu"/>
              </a:rPr>
              <a:t>Alain NICOLAS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Espace réservé du texte 1"/>
          <p:cNvSpPr/>
          <p:nvPr/>
        </p:nvSpPr>
        <p:spPr>
          <a:xfrm>
            <a:off x="7020000" y="6480000"/>
            <a:ext cx="5082120" cy="33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1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Paris, le 31/08/2023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AB8C3AFF-CD46-4604-A31B-6F554D274F06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9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Revue de littérature : la technologie du code 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Histoire et usages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1" name=""/>
          <p:cNvSpPr/>
          <p:nvPr/>
        </p:nvSpPr>
        <p:spPr>
          <a:xfrm>
            <a:off x="3600000" y="2160000"/>
            <a:ext cx="968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82" name=""/>
          <p:cNvGrpSpPr/>
          <p:nvPr/>
        </p:nvGrpSpPr>
        <p:grpSpPr>
          <a:xfrm>
            <a:off x="3420000" y="640800"/>
            <a:ext cx="6150600" cy="6082560"/>
            <a:chOff x="3420000" y="640800"/>
            <a:chExt cx="6150600" cy="6082560"/>
          </a:xfrm>
        </p:grpSpPr>
        <p:pic>
          <p:nvPicPr>
            <p:cNvPr id="183" name="" descr=""/>
            <p:cNvPicPr/>
            <p:nvPr/>
          </p:nvPicPr>
          <p:blipFill>
            <a:blip r:embed="rId2"/>
            <a:stretch/>
          </p:blipFill>
          <p:spPr>
            <a:xfrm>
              <a:off x="3780000" y="1005840"/>
              <a:ext cx="5559840" cy="517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4" name=""/>
            <p:cNvSpPr/>
            <p:nvPr/>
          </p:nvSpPr>
          <p:spPr>
            <a:xfrm rot="55200">
              <a:off x="3431520" y="222732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Utilisation libre de droits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85" name=""/>
            <p:cNvSpPr/>
            <p:nvPr/>
          </p:nvSpPr>
          <p:spPr>
            <a:xfrm rot="55200">
              <a:off x="3647160" y="4207320"/>
              <a:ext cx="1441440" cy="1424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Massivement utilisés dans tous les domaines de notre société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86" name=""/>
            <p:cNvSpPr/>
            <p:nvPr/>
          </p:nvSpPr>
          <p:spPr>
            <a:xfrm rot="55200">
              <a:off x="5784120" y="65196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Quick Response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87" name=""/>
            <p:cNvSpPr/>
            <p:nvPr/>
          </p:nvSpPr>
          <p:spPr>
            <a:xfrm rot="55200">
              <a:off x="8115840" y="205596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Évolution du code-barre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88" name=""/>
            <p:cNvSpPr/>
            <p:nvPr/>
          </p:nvSpPr>
          <p:spPr>
            <a:xfrm rot="55200">
              <a:off x="8007840" y="417996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Contiennent des données encodées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89" name=""/>
            <p:cNvSpPr/>
            <p:nvPr/>
          </p:nvSpPr>
          <p:spPr>
            <a:xfrm rot="55200">
              <a:off x="5919840" y="525132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Pratiques, rapide et fiable. Scan par téléphone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90" name=""/>
          <p:cNvSpPr/>
          <p:nvPr/>
        </p:nvSpPr>
        <p:spPr>
          <a:xfrm>
            <a:off x="5400000" y="4284000"/>
            <a:ext cx="2338560" cy="75456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91" name="" descr=""/>
          <p:cNvPicPr/>
          <p:nvPr/>
        </p:nvPicPr>
        <p:blipFill>
          <a:blip r:embed="rId3"/>
          <a:stretch/>
        </p:blipFill>
        <p:spPr>
          <a:xfrm>
            <a:off x="5321520" y="2585520"/>
            <a:ext cx="2453760" cy="2453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A1B60FB-4D76-4250-9722-C531075A4887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4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Revue de littérature : la technologie du code 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Fonctionnement et capacité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6" name=""/>
          <p:cNvSpPr/>
          <p:nvPr/>
        </p:nvSpPr>
        <p:spPr>
          <a:xfrm>
            <a:off x="1685880" y="585360"/>
            <a:ext cx="9286560" cy="67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7" name=""/>
          <p:cNvSpPr/>
          <p:nvPr/>
        </p:nvSpPr>
        <p:spPr>
          <a:xfrm>
            <a:off x="1476000" y="576000"/>
            <a:ext cx="3690720" cy="36612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Fonctionnement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8" name="" descr=""/>
          <p:cNvPicPr/>
          <p:nvPr/>
        </p:nvPicPr>
        <p:blipFill>
          <a:blip r:embed="rId2"/>
          <a:stretch/>
        </p:blipFill>
        <p:spPr>
          <a:xfrm>
            <a:off x="4338360" y="1015200"/>
            <a:ext cx="4318920" cy="1945080"/>
          </a:xfrm>
          <a:prstGeom prst="rect">
            <a:avLst/>
          </a:prstGeom>
          <a:ln w="0">
            <a:noFill/>
          </a:ln>
        </p:spPr>
      </p:pic>
      <p:sp>
        <p:nvSpPr>
          <p:cNvPr id="199" name=""/>
          <p:cNvSpPr/>
          <p:nvPr/>
        </p:nvSpPr>
        <p:spPr>
          <a:xfrm>
            <a:off x="1456200" y="3052800"/>
            <a:ext cx="3690720" cy="36612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Capacité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3"/>
          <a:stretch/>
        </p:blipFill>
        <p:spPr>
          <a:xfrm>
            <a:off x="4545360" y="3584520"/>
            <a:ext cx="3904920" cy="1634400"/>
          </a:xfrm>
          <a:prstGeom prst="rect">
            <a:avLst/>
          </a:prstGeom>
          <a:ln w="0">
            <a:noFill/>
          </a:ln>
        </p:spPr>
      </p:pic>
      <p:pic>
        <p:nvPicPr>
          <p:cNvPr id="201" name="" descr=""/>
          <p:cNvPicPr/>
          <p:nvPr/>
        </p:nvPicPr>
        <p:blipFill>
          <a:blip r:embed="rId4"/>
          <a:stretch/>
        </p:blipFill>
        <p:spPr>
          <a:xfrm>
            <a:off x="2823480" y="5400000"/>
            <a:ext cx="7348680" cy="1387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0849500-E288-46F0-95B0-9902EE419627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04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Revue de littérature : la technologie du code 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type d’attaques cyber liées 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06" name=""/>
          <p:cNvSpPr/>
          <p:nvPr/>
        </p:nvSpPr>
        <p:spPr>
          <a:xfrm>
            <a:off x="3600000" y="2160000"/>
            <a:ext cx="968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7" name="" descr=""/>
          <p:cNvPicPr/>
          <p:nvPr/>
        </p:nvPicPr>
        <p:blipFill>
          <a:blip r:embed="rId2"/>
          <a:stretch/>
        </p:blipFill>
        <p:spPr>
          <a:xfrm>
            <a:off x="3780000" y="1006560"/>
            <a:ext cx="5559840" cy="5178960"/>
          </a:xfrm>
          <a:prstGeom prst="rect">
            <a:avLst/>
          </a:prstGeom>
          <a:ln w="0">
            <a:noFill/>
          </a:ln>
        </p:spPr>
      </p:pic>
      <p:sp>
        <p:nvSpPr>
          <p:cNvPr id="208" name=""/>
          <p:cNvSpPr/>
          <p:nvPr/>
        </p:nvSpPr>
        <p:spPr>
          <a:xfrm rot="55200">
            <a:off x="3431520" y="2228040"/>
            <a:ext cx="1443240" cy="1460160"/>
          </a:xfrm>
          <a:prstGeom prst="ellipse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800" spc="-1" strike="noStrike">
                <a:solidFill>
                  <a:srgbClr val="ffffff"/>
                </a:solidFill>
                <a:latin typeface="Ubuntu"/>
                <a:ea typeface="Noto Serif CJK SC"/>
              </a:rPr>
              <a:t>Stéganographie</a:t>
            </a:r>
            <a:endParaRPr b="0" lang="fr-FR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 rot="55200">
            <a:off x="3647160" y="4208040"/>
            <a:ext cx="1441440" cy="1424160"/>
          </a:xfrm>
          <a:prstGeom prst="ellipse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000" spc="-1" strike="noStrike">
                <a:solidFill>
                  <a:srgbClr val="ffffff"/>
                </a:solidFill>
                <a:latin typeface="Ubuntu"/>
                <a:ea typeface="Noto Serif CJK SC"/>
              </a:rPr>
              <a:t>Exploitation des vulns des lecteurs de code QR</a:t>
            </a:r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 rot="55200">
            <a:off x="5784120" y="652680"/>
            <a:ext cx="1443240" cy="1460160"/>
          </a:xfrm>
          <a:prstGeom prst="ellipse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000" spc="-1" strike="noStrike">
                <a:solidFill>
                  <a:srgbClr val="ffffff"/>
                </a:solidFill>
                <a:latin typeface="Ubuntu"/>
                <a:ea typeface="Noto Serif CJK SC"/>
              </a:rPr>
              <a:t>Phishing</a:t>
            </a:r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"/>
          <p:cNvSpPr/>
          <p:nvPr/>
        </p:nvSpPr>
        <p:spPr>
          <a:xfrm rot="55200">
            <a:off x="8115840" y="2056680"/>
            <a:ext cx="1443240" cy="1460160"/>
          </a:xfrm>
          <a:prstGeom prst="ellipse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000" spc="-1" strike="noStrike">
                <a:solidFill>
                  <a:srgbClr val="ffffff"/>
                </a:solidFill>
                <a:latin typeface="Ubuntu"/>
                <a:ea typeface="Noto Serif CJK SC"/>
              </a:rPr>
              <a:t> </a:t>
            </a:r>
            <a:r>
              <a:rPr b="1" lang="fr-FR" sz="1000" spc="-1" strike="noStrike">
                <a:solidFill>
                  <a:srgbClr val="ffffff"/>
                </a:solidFill>
                <a:latin typeface="Ubuntu"/>
                <a:ea typeface="Noto Serif CJK SC"/>
              </a:rPr>
              <a:t>Malware</a:t>
            </a:r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"/>
          <p:cNvSpPr/>
          <p:nvPr/>
        </p:nvSpPr>
        <p:spPr>
          <a:xfrm rot="55200">
            <a:off x="8007840" y="4180680"/>
            <a:ext cx="1443240" cy="1460160"/>
          </a:xfrm>
          <a:prstGeom prst="ellipse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000" spc="-1" strike="noStrike">
                <a:solidFill>
                  <a:srgbClr val="ffffff"/>
                </a:solidFill>
                <a:latin typeface="Ubuntu"/>
                <a:ea typeface="Noto Serif CJK SC"/>
              </a:rPr>
              <a:t>Attaque de paiement</a:t>
            </a:r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 rot="55200">
            <a:off x="5919840" y="5252040"/>
            <a:ext cx="1443240" cy="1460160"/>
          </a:xfrm>
          <a:prstGeom prst="ellipse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000" spc="-1" strike="noStrike">
                <a:solidFill>
                  <a:srgbClr val="ffffff"/>
                </a:solidFill>
                <a:latin typeface="Ubuntu"/>
                <a:ea typeface="Noto Serif CJK SC"/>
              </a:rPr>
              <a:t>Ingénierie</a:t>
            </a:r>
            <a:endParaRPr b="0" lang="fr-FR" sz="1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fr-FR" sz="1000" spc="-1" strike="noStrike">
                <a:solidFill>
                  <a:srgbClr val="ffffff"/>
                </a:solidFill>
                <a:latin typeface="Ubuntu"/>
                <a:ea typeface="Noto Serif CJK SC"/>
              </a:rPr>
              <a:t>sociale</a:t>
            </a:r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"/>
          <p:cNvSpPr/>
          <p:nvPr/>
        </p:nvSpPr>
        <p:spPr>
          <a:xfrm>
            <a:off x="5400000" y="4284000"/>
            <a:ext cx="2338560" cy="75456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15" name="" descr=""/>
          <p:cNvPicPr/>
          <p:nvPr/>
        </p:nvPicPr>
        <p:blipFill>
          <a:blip r:embed="rId3"/>
          <a:stretch/>
        </p:blipFill>
        <p:spPr>
          <a:xfrm>
            <a:off x="5217120" y="2286000"/>
            <a:ext cx="2698560" cy="2698560"/>
          </a:xfrm>
          <a:prstGeom prst="rect">
            <a:avLst/>
          </a:prstGeom>
          <a:ln w="0">
            <a:noFill/>
          </a:ln>
        </p:spPr>
      </p:pic>
      <p:sp>
        <p:nvSpPr>
          <p:cNvPr id="216" name=""/>
          <p:cNvSpPr/>
          <p:nvPr/>
        </p:nvSpPr>
        <p:spPr>
          <a:xfrm rot="55200">
            <a:off x="10424520" y="3070440"/>
            <a:ext cx="1443240" cy="1460160"/>
          </a:xfrm>
          <a:prstGeom prst="ellipse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000" spc="-1" strike="noStrike">
                <a:solidFill>
                  <a:srgbClr val="ffffff"/>
                </a:solidFill>
                <a:latin typeface="Ubuntu"/>
                <a:ea typeface="Noto Serif CJK SC"/>
              </a:rPr>
              <a:t>Exfiltration de Données</a:t>
            </a:r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"/>
          <p:cNvSpPr/>
          <p:nvPr/>
        </p:nvSpPr>
        <p:spPr>
          <a:xfrm>
            <a:off x="9504000" y="3564000"/>
            <a:ext cx="539640" cy="539640"/>
          </a:xfrm>
          <a:prstGeom prst="plus">
            <a:avLst>
              <a:gd name="adj" fmla="val 41306"/>
            </a:avLst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0" dur="indefinite" restart="never" nodeType="tmRoot">
          <p:childTnLst>
            <p:seq>
              <p:cTn id="11" dur="indefinite" nodeType="mainSeq">
                <p:childTnLst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click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Left)" transition="in">
                                      <p:cBhvr additive="repl">
                                        <p:cTn id="16" dur="500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Left)" transition="in">
                                      <p:cBhvr additive="repl">
                                        <p:cTn id="21" dur="500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Left)" transition="in">
                                      <p:cBhvr additive="repl">
                                        <p:cTn id="26" dur="500"/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Left)" transition="in">
                                      <p:cBhvr additive="repl">
                                        <p:cTn id="31" dur="500"/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nodeType="with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Left)" transition="in">
                                      <p:cBhvr additive="repl">
                                        <p:cTn id="34" dur="500"/>
                                        <p:tgtEl>
                                          <p:spTgt spid="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Left)" transition="in">
                                      <p:cBhvr additive="repl">
                                        <p:cTn id="39" dur="500"/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nodeType="click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Left)" transition="in">
                                      <p:cBhvr additive="repl">
                                        <p:cTn id="44" dur="500"/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Left)" transition="in">
                                      <p:cBhvr additive="repl">
                                        <p:cTn id="49" dur="500"/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"/>
          <p:cNvSpPr/>
          <p:nvPr/>
        </p:nvSpPr>
        <p:spPr>
          <a:xfrm>
            <a:off x="1700280" y="3482280"/>
            <a:ext cx="6111360" cy="184536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19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04D9437-D1ED-4533-8675-4C6D6A22D6DA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21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Exfiltration de données via la technologie des  codes 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le scénario / contexte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23" name=""/>
          <p:cNvSpPr/>
          <p:nvPr/>
        </p:nvSpPr>
        <p:spPr>
          <a:xfrm>
            <a:off x="3600000" y="2160000"/>
            <a:ext cx="968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1692000" y="602280"/>
            <a:ext cx="10259640" cy="170136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25" name=""/>
          <p:cNvSpPr/>
          <p:nvPr/>
        </p:nvSpPr>
        <p:spPr>
          <a:xfrm>
            <a:off x="1836000" y="456840"/>
            <a:ext cx="10213200" cy="166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Noto Serif CJK SC"/>
              </a:rPr>
              <a:t>« En entreprise, je suis affecté à un service IT de développement informatique délivrant des solutions de paiements. Les  solutions de paiements sont aujourd’hui un secteur hyper-concurrentiel ou l’innovation bat son plein. Je vais quitter l’entreprise mais je souhaite absolument emporter le code sur lequel j’ai passé des heures et quelques documents internes forts intéressants.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Noto Serif CJK SC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Noto Serif CJK SC"/>
              </a:rPr>
              <a:t>J’ai conscience que cela n’est pas autorisé mais si je me débrouille bien, personne ne le saura ! ».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6" name="" descr=""/>
          <p:cNvPicPr/>
          <p:nvPr/>
        </p:nvPicPr>
        <p:blipFill>
          <a:blip r:embed="rId2"/>
          <a:stretch/>
        </p:blipFill>
        <p:spPr>
          <a:xfrm>
            <a:off x="73080" y="3600000"/>
            <a:ext cx="1619640" cy="1619640"/>
          </a:xfrm>
          <a:prstGeom prst="rect">
            <a:avLst/>
          </a:prstGeom>
          <a:ln w="0">
            <a:noFill/>
          </a:ln>
        </p:spPr>
      </p:pic>
      <p:pic>
        <p:nvPicPr>
          <p:cNvPr id="227" name="" descr=""/>
          <p:cNvPicPr/>
          <p:nvPr/>
        </p:nvPicPr>
        <p:blipFill>
          <a:blip r:embed="rId3"/>
          <a:stretch/>
        </p:blipFill>
        <p:spPr>
          <a:xfrm>
            <a:off x="720" y="613080"/>
            <a:ext cx="1690560" cy="1690560"/>
          </a:xfrm>
          <a:prstGeom prst="rect">
            <a:avLst/>
          </a:prstGeom>
          <a:ln w="0">
            <a:noFill/>
          </a:ln>
        </p:spPr>
      </p:pic>
      <p:sp>
        <p:nvSpPr>
          <p:cNvPr id="228" name=""/>
          <p:cNvSpPr/>
          <p:nvPr/>
        </p:nvSpPr>
        <p:spPr>
          <a:xfrm>
            <a:off x="1836000" y="3516840"/>
            <a:ext cx="6263640" cy="96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Noto Serif CJK SC"/>
              </a:rPr>
              <a:t>Télé-travail</a:t>
            </a:r>
            <a:br>
              <a:rPr sz="1600"/>
            </a:b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Noto Serif CJK SC"/>
              </a:rPr>
              <a:t>PC non-augmentés, Windows et Mac ( matériel et logiciel)</a:t>
            </a:r>
            <a:br>
              <a:rPr sz="1600"/>
            </a:b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Noto Serif CJK SC"/>
              </a:rPr>
              <a:t>Sans connectivité réseau</a:t>
            </a:r>
            <a:br>
              <a:rPr sz="1600"/>
            </a:br>
            <a:br>
              <a:rPr sz="1600"/>
            </a:b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Noto Serif CJK SC"/>
              </a:rPr>
              <a:t>Accessible à tout collaborateur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700445B1-13C9-4B9C-A40D-A172BA266119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31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Exfiltration de données via la technologie des  codes 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le schéma de principe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33" name=""/>
          <p:cNvSpPr/>
          <p:nvPr/>
        </p:nvSpPr>
        <p:spPr>
          <a:xfrm>
            <a:off x="3600000" y="2160000"/>
            <a:ext cx="968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4" name="" descr=""/>
          <p:cNvPicPr/>
          <p:nvPr/>
        </p:nvPicPr>
        <p:blipFill>
          <a:blip r:embed="rId2"/>
          <a:stretch/>
        </p:blipFill>
        <p:spPr>
          <a:xfrm>
            <a:off x="631080" y="1397520"/>
            <a:ext cx="11426760" cy="39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3D484E06-05BB-4AF3-B18E-5E4AA259ABA0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37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Exfiltration de données via la technologie des  codes 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Analyse selon le modèle de Carrara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39" name=""/>
          <p:cNvSpPr/>
          <p:nvPr/>
        </p:nvSpPr>
        <p:spPr>
          <a:xfrm>
            <a:off x="3600000" y="2160000"/>
            <a:ext cx="968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0" name="" descr=""/>
          <p:cNvPicPr/>
          <p:nvPr/>
        </p:nvPicPr>
        <p:blipFill>
          <a:blip r:embed="rId2"/>
          <a:stretch/>
        </p:blipFill>
        <p:spPr>
          <a:xfrm>
            <a:off x="1753200" y="1260000"/>
            <a:ext cx="10159920" cy="486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9301C2D-F628-453C-B0AA-9ADB987B5C3F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43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Exfiltration de données via la technologie des  codes 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Vidéo de démonstration 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45" name=""/>
          <p:cNvSpPr/>
          <p:nvPr/>
        </p:nvSpPr>
        <p:spPr>
          <a:xfrm>
            <a:off x="3600000" y="2160000"/>
            <a:ext cx="968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6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2000" y="504000"/>
            <a:ext cx="11233080" cy="6318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5335924-5B36-451D-9A68-8E8DFD3419F7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49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Exfiltration de données via la technologie des  codes 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Les résultats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51" name=""/>
          <p:cNvSpPr/>
          <p:nvPr/>
        </p:nvSpPr>
        <p:spPr>
          <a:xfrm>
            <a:off x="3600000" y="2160000"/>
            <a:ext cx="968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252" name=""/>
          <p:cNvGraphicFramePr/>
          <p:nvPr/>
        </p:nvGraphicFramePr>
        <p:xfrm>
          <a:off x="2955960" y="956160"/>
          <a:ext cx="6652440" cy="705240"/>
        </p:xfrm>
        <a:graphic>
          <a:graphicData uri="http://schemas.openxmlformats.org/drawingml/2006/table">
            <a:tbl>
              <a:tblPr/>
              <a:tblGrid>
                <a:gridCol w="3015000"/>
                <a:gridCol w="1571760"/>
                <a:gridCol w="2066040"/>
              </a:tblGrid>
              <a:tr h="34884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Performances observées</a:t>
                      </a:r>
                      <a:endParaRPr b="1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PC Windows</a:t>
                      </a:r>
                      <a:endParaRPr b="1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PC MacOS</a:t>
                      </a:r>
                      <a:endParaRPr b="1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5676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Débit en kbits par seconde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1" lang="fr-FR" sz="1800" spc="-1" strike="noStrike">
                          <a:solidFill>
                            <a:srgbClr val="fffff0"/>
                          </a:solidFill>
                          <a:latin typeface="Arial"/>
                        </a:rPr>
                        <a:t>42,1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 kbps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solidFill>
                      <a:srgbClr val="dc143c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63,1</a:t>
                      </a:r>
                      <a:r>
                        <a:rPr b="0" lang="fr-FR" sz="1800" spc="-1" strike="noStrike">
                          <a:solidFill>
                            <a:srgbClr val="a9a9a9"/>
                          </a:solidFill>
                          <a:latin typeface="Arial"/>
                        </a:rPr>
                        <a:t> 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kbps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solidFill>
                      <a:srgbClr val="dc143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3" name=""/>
          <p:cNvGraphicFramePr/>
          <p:nvPr/>
        </p:nvGraphicFramePr>
        <p:xfrm>
          <a:off x="3906360" y="2151000"/>
          <a:ext cx="4751640" cy="1392480"/>
        </p:xfrm>
        <a:graphic>
          <a:graphicData uri="http://schemas.openxmlformats.org/drawingml/2006/table">
            <a:tbl>
              <a:tblPr/>
              <a:tblGrid>
                <a:gridCol w="2376000"/>
                <a:gridCol w="2376000"/>
              </a:tblGrid>
              <a:tr h="3661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Bande passante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Risque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283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&gt;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100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 bps ( 0,1 kbps)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élevé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solidFill>
                      <a:srgbClr val="dc143c"/>
                    </a:solidFill>
                  </a:tcPr>
                </a:tc>
              </a:tr>
              <a:tr h="3283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Entre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 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et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100 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bps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acceptable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solidFill>
                      <a:srgbClr val="daa520"/>
                    </a:solidFill>
                  </a:tcPr>
                </a:tc>
              </a:tr>
              <a:tr h="3283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&lt;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 bps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 </a:t>
                      </a: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faible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solidFill>
                      <a:srgbClr val="228b22"/>
                    </a:solidFill>
                  </a:tcPr>
                </a:tc>
              </a:tr>
            </a:tbl>
          </a:graphicData>
        </a:graphic>
      </p:graphicFrame>
      <p:grpSp>
        <p:nvGrpSpPr>
          <p:cNvPr id="254" name=""/>
          <p:cNvGrpSpPr/>
          <p:nvPr/>
        </p:nvGrpSpPr>
        <p:grpSpPr>
          <a:xfrm>
            <a:off x="1332000" y="4094640"/>
            <a:ext cx="9900000" cy="1845360"/>
            <a:chOff x="1332000" y="4094640"/>
            <a:chExt cx="9900000" cy="1845360"/>
          </a:xfrm>
        </p:grpSpPr>
        <p:sp>
          <p:nvSpPr>
            <p:cNvPr id="255" name=""/>
            <p:cNvSpPr/>
            <p:nvPr/>
          </p:nvSpPr>
          <p:spPr>
            <a:xfrm>
              <a:off x="2432160" y="4094640"/>
              <a:ext cx="7740000" cy="1845360"/>
            </a:xfrm>
            <a:prstGeom prst="rect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fr-FR" sz="18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256" name=""/>
            <p:cNvSpPr/>
            <p:nvPr/>
          </p:nvSpPr>
          <p:spPr>
            <a:xfrm>
              <a:off x="1332000" y="4140000"/>
              <a:ext cx="9900000" cy="1800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fr-FR" sz="16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Aucune rupture d’intégrité observée sur l’archive lors des exfiltrations complétées</a:t>
              </a:r>
              <a:br>
                <a:rPr sz="1600"/>
              </a:br>
              <a:endParaRPr b="0" lang="fr-FR" sz="1600" spc="-1" strike="noStrike">
                <a:solidFill>
                  <a:srgbClr val="000000"/>
                </a:solid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b="0" lang="fr-FR" sz="16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Performances plus lentes sur la plate-forme Windows</a:t>
              </a:r>
              <a:endParaRPr b="0" lang="fr-FR" sz="1600" spc="-1" strike="noStrike">
                <a:solidFill>
                  <a:srgbClr val="000000"/>
                </a:solid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endParaRPr b="0" lang="fr-FR" sz="1600" spc="-1" strike="noStrike">
                <a:solidFill>
                  <a:srgbClr val="000000"/>
                </a:solid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b="0" lang="fr-FR" sz="16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A la fin de l’exfiltration, les fichiers sont directement exploitables.</a:t>
              </a:r>
              <a:endParaRPr b="0" lang="fr-FR" sz="1600" spc="-1" strike="noStrike">
                <a:solidFill>
                  <a:srgbClr val="000000"/>
                </a:solid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br>
                <a:rPr sz="1600"/>
              </a:br>
              <a:r>
                <a:rPr b="0" lang="fr-FR" sz="16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Le débit peut encore être amélioré</a:t>
              </a:r>
              <a:endParaRPr b="0" lang="fr-FR" sz="1600" spc="-1" strike="noStrike">
                <a:solidFill>
                  <a:srgbClr val="000000"/>
                </a:solid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endParaRPr b="0" lang="fr-FR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D53F4FD-D667-419C-A91F-25BD31BC6703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59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Exfiltration de données via la technologie des  codes 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Détection et contre-mesures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61" name=""/>
          <p:cNvSpPr/>
          <p:nvPr/>
        </p:nvSpPr>
        <p:spPr>
          <a:xfrm>
            <a:off x="3600000" y="2160000"/>
            <a:ext cx="968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"/>
          <p:cNvSpPr/>
          <p:nvPr/>
        </p:nvSpPr>
        <p:spPr>
          <a:xfrm>
            <a:off x="1799640" y="674640"/>
            <a:ext cx="8835840" cy="382536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63" name=""/>
          <p:cNvSpPr/>
          <p:nvPr/>
        </p:nvSpPr>
        <p:spPr>
          <a:xfrm>
            <a:off x="2016000" y="756000"/>
            <a:ext cx="7884000" cy="90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Moniteur de référence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contourné est l’EM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End-Point Protection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Platform (EPP) + End-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Point Detection &amp;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Response (EDR)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</p:txBody>
      </p:sp>
      <p:grpSp>
        <p:nvGrpSpPr>
          <p:cNvPr id="264" name=""/>
          <p:cNvGrpSpPr/>
          <p:nvPr/>
        </p:nvGrpSpPr>
        <p:grpSpPr>
          <a:xfrm>
            <a:off x="2124000" y="1656000"/>
            <a:ext cx="8136000" cy="2736000"/>
            <a:chOff x="2124000" y="1656000"/>
            <a:chExt cx="8136000" cy="2736000"/>
          </a:xfrm>
        </p:grpSpPr>
        <p:pic>
          <p:nvPicPr>
            <p:cNvPr id="265" name="" descr=""/>
            <p:cNvPicPr/>
            <p:nvPr/>
          </p:nvPicPr>
          <p:blipFill>
            <a:blip r:embed="rId2"/>
            <a:stretch/>
          </p:blipFill>
          <p:spPr>
            <a:xfrm>
              <a:off x="2124000" y="1656000"/>
              <a:ext cx="7776720" cy="2556000"/>
            </a:xfrm>
            <a:prstGeom prst="rect">
              <a:avLst/>
            </a:prstGeom>
            <a:ln w="0">
              <a:noFill/>
            </a:ln>
          </p:spPr>
        </p:pic>
        <p:grpSp>
          <p:nvGrpSpPr>
            <p:cNvPr id="266" name=""/>
            <p:cNvGrpSpPr/>
            <p:nvPr/>
          </p:nvGrpSpPr>
          <p:grpSpPr>
            <a:xfrm>
              <a:off x="2340000" y="1656000"/>
              <a:ext cx="7920000" cy="2736000"/>
              <a:chOff x="2340000" y="1656000"/>
              <a:chExt cx="7920000" cy="2736000"/>
            </a:xfrm>
          </p:grpSpPr>
          <p:sp>
            <p:nvSpPr>
              <p:cNvPr id="267" name=""/>
              <p:cNvSpPr/>
              <p:nvPr/>
            </p:nvSpPr>
            <p:spPr>
              <a:xfrm>
                <a:off x="9720000" y="1656000"/>
                <a:ext cx="540000" cy="2556000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ctr">
                <a:noAutofit/>
              </a:bodyPr>
              <a:p>
                <a:endParaRPr b="0" lang="fr-FR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8" name=""/>
              <p:cNvSpPr/>
              <p:nvPr/>
            </p:nvSpPr>
            <p:spPr>
              <a:xfrm>
                <a:off x="2340000" y="2160000"/>
                <a:ext cx="3240000" cy="1800000"/>
              </a:xfrm>
              <a:prstGeom prst="ellipse">
                <a:avLst/>
              </a:prstGeom>
              <a:solidFill>
                <a:srgbClr val="006400">
                  <a:alpha val="36000"/>
                </a:srgbClr>
              </a:solidFill>
              <a:ln w="0">
                <a:solidFill>
                  <a:srgbClr val="203864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ctr">
                <a:noAutofit/>
              </a:bodyPr>
              <a:p>
                <a:endParaRPr b="0" lang="fr-FR" sz="1800" spc="-1" strike="noStrike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269" name=""/>
              <p:cNvSpPr/>
              <p:nvPr/>
            </p:nvSpPr>
            <p:spPr>
              <a:xfrm>
                <a:off x="7020000" y="2196000"/>
                <a:ext cx="3240000" cy="1800000"/>
              </a:xfrm>
              <a:prstGeom prst="ellipse">
                <a:avLst/>
              </a:prstGeom>
              <a:solidFill>
                <a:srgbClr val="ff6347">
                  <a:alpha val="36000"/>
                </a:srgbClr>
              </a:solidFill>
              <a:ln w="0">
                <a:solidFill>
                  <a:srgbClr val="203864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ctr">
                <a:noAutofit/>
              </a:bodyPr>
              <a:p>
                <a:endParaRPr b="0" lang="fr-FR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0" name=""/>
              <p:cNvSpPr/>
              <p:nvPr/>
            </p:nvSpPr>
            <p:spPr>
              <a:xfrm>
                <a:off x="5652000" y="2952000"/>
                <a:ext cx="1440000" cy="1440000"/>
              </a:xfrm>
              <a:prstGeom prst="ellipse">
                <a:avLst/>
              </a:prstGeom>
              <a:solidFill>
                <a:srgbClr val="b22222">
                  <a:alpha val="24000"/>
                </a:srgbClr>
              </a:solidFill>
              <a:ln w="38160">
                <a:solidFill>
                  <a:srgbClr val="b2222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109080" rIns="109080" tIns="64080" bIns="64080" anchor="ctr">
                <a:noAutofit/>
              </a:bodyPr>
              <a:p>
                <a:endParaRPr b="0" lang="fr-FR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271" name="" descr=""/>
          <p:cNvPicPr/>
          <p:nvPr/>
        </p:nvPicPr>
        <p:blipFill>
          <a:blip r:embed="rId3"/>
          <a:stretch/>
        </p:blipFill>
        <p:spPr>
          <a:xfrm>
            <a:off x="1800000" y="4653720"/>
            <a:ext cx="8820000" cy="2006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73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Exfiltration de données via la technologie des  codes 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Contre-mesures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75" name=""/>
          <p:cNvSpPr/>
          <p:nvPr/>
        </p:nvSpPr>
        <p:spPr>
          <a:xfrm>
            <a:off x="3600000" y="2160000"/>
            <a:ext cx="968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"/>
          <p:cNvSpPr/>
          <p:nvPr/>
        </p:nvSpPr>
        <p:spPr>
          <a:xfrm>
            <a:off x="3059640" y="1250640"/>
            <a:ext cx="8835840" cy="224136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77" name=""/>
          <p:cNvSpPr/>
          <p:nvPr/>
        </p:nvSpPr>
        <p:spPr>
          <a:xfrm>
            <a:off x="3240000" y="1332000"/>
            <a:ext cx="7884000" cy="90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f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m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’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è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’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w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b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m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(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é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g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é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x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)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à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f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m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’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f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é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⇒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g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b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v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-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f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é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f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é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é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⇒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b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é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f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q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,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m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’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w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k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F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w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v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m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’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è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(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r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i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m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j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v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,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y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t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h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o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,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.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.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.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)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</p:txBody>
      </p:sp>
      <p:pic>
        <p:nvPicPr>
          <p:cNvPr id="278" name="" descr=""/>
          <p:cNvPicPr/>
          <p:nvPr/>
        </p:nvPicPr>
        <p:blipFill>
          <a:blip r:embed="rId2"/>
          <a:stretch/>
        </p:blipFill>
        <p:spPr>
          <a:xfrm>
            <a:off x="972000" y="936360"/>
            <a:ext cx="1691640" cy="1691640"/>
          </a:xfrm>
          <a:prstGeom prst="rect">
            <a:avLst/>
          </a:prstGeom>
          <a:ln w="0">
            <a:noFill/>
          </a:ln>
        </p:spPr>
      </p:pic>
      <p:sp>
        <p:nvSpPr>
          <p:cNvPr id="279" name=""/>
          <p:cNvSpPr/>
          <p:nvPr/>
        </p:nvSpPr>
        <p:spPr>
          <a:xfrm>
            <a:off x="972000" y="576000"/>
            <a:ext cx="6948000" cy="36612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Accès webCams</a:t>
            </a:r>
            <a:endParaRPr b="1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0" name="" descr=""/>
          <p:cNvPicPr/>
          <p:nvPr/>
        </p:nvPicPr>
        <p:blipFill>
          <a:blip r:embed="rId3"/>
          <a:stretch/>
        </p:blipFill>
        <p:spPr>
          <a:xfrm>
            <a:off x="720000" y="4662000"/>
            <a:ext cx="2340000" cy="1818000"/>
          </a:xfrm>
          <a:prstGeom prst="rect">
            <a:avLst/>
          </a:prstGeom>
          <a:ln w="0">
            <a:noFill/>
          </a:ln>
        </p:spPr>
      </p:pic>
      <p:sp>
        <p:nvSpPr>
          <p:cNvPr id="281" name=""/>
          <p:cNvSpPr/>
          <p:nvPr/>
        </p:nvSpPr>
        <p:spPr>
          <a:xfrm>
            <a:off x="720000" y="4320000"/>
            <a:ext cx="7380000" cy="36612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Détection et Analyse des codes QR affichés sur les écrans </a:t>
            </a:r>
            <a:endParaRPr b="1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"/>
          <p:cNvSpPr/>
          <p:nvPr/>
        </p:nvSpPr>
        <p:spPr>
          <a:xfrm>
            <a:off x="3239640" y="4850640"/>
            <a:ext cx="8748360" cy="188136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83" name=""/>
          <p:cNvSpPr/>
          <p:nvPr/>
        </p:nvSpPr>
        <p:spPr>
          <a:xfrm>
            <a:off x="3312000" y="4865040"/>
            <a:ext cx="8676000" cy="90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Sans affichage à l’écran, le modèle présenté ne peut aboutir.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Ajout d’une fonctionnalité </a:t>
            </a:r>
            <a:r>
              <a:rPr b="1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« ScreenSafe »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de détection de code QR et analyse du contenu ( réputation URLs, taille des données,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natures des données) et mise en place d’un masquage et remontées d’alertes aux mesures DLP en place 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Prise de contact avec une Société US en cours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endParaRPr b="0" lang="fr-FR" sz="18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latin typeface="Ubuntu"/>
            </a:endParaRPr>
          </a:p>
        </p:txBody>
      </p:sp>
      <p:sp>
        <p:nvSpPr>
          <p:cNvPr id="284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C00954B-7573-461A-B3AE-0D96758A1BE8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"/>
          <p:cNvSpPr/>
          <p:nvPr/>
        </p:nvSpPr>
        <p:spPr>
          <a:xfrm>
            <a:off x="1373040" y="648000"/>
            <a:ext cx="7194960" cy="6012000"/>
          </a:xfrm>
          <a:prstGeom prst="rect">
            <a:avLst/>
          </a:prstGeom>
          <a:solidFill>
            <a:schemeClr val="accent1">
              <a:alpha val="80000"/>
            </a:schemeClr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6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4DE17234-4C6A-4233-BEA9-90C95504EC6C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"/>
          <p:cNvSpPr/>
          <p:nvPr/>
        </p:nvSpPr>
        <p:spPr>
          <a:xfrm>
            <a:off x="133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8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A G E N D A</a:t>
            </a:r>
            <a:endParaRPr b="1" lang="fr-FR" sz="1800" spc="-1" strike="noStrike">
              <a:solidFill>
                <a:srgbClr val="ffff00"/>
              </a:solidFill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1370160" y="662040"/>
            <a:ext cx="7197840" cy="599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Introduction</a:t>
            </a:r>
            <a:br>
              <a:rPr sz="2100"/>
            </a:b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 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Exfiltration de données, revue de littérature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Méthodes courantes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Méthodes plus atypiques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Classifications 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Couverture DLP</a:t>
            </a:r>
            <a:br>
              <a:rPr sz="2100"/>
            </a:b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 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La technologie du code QR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endParaRPr b="0" lang="fr-FR" sz="2000" spc="-1" strike="noStrike">
              <a:solidFill>
                <a:srgbClr val="ffff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Exfiltration de données via la technologie des  codes QR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Scénario et contexte de démonstration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Caractérisation du modèle proposé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Résultats obtenus</a:t>
            </a:r>
            <a:br>
              <a:rPr sz="2100"/>
            </a:b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 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Détection &amp; Contre-mesures</a:t>
            </a:r>
            <a:br>
              <a:rPr sz="2100"/>
            </a:b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 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ffff00"/>
                </a:solidFill>
                <a:latin typeface="Ubuntu"/>
                <a:ea typeface="DejaVu Sans"/>
              </a:rPr>
              <a:t>Conclusion</a:t>
            </a:r>
            <a:endParaRPr b="0" lang="fr-FR" sz="2100" spc="-1" strike="noStrike">
              <a:solidFill>
                <a:srgbClr val="ffff00"/>
              </a:solidFill>
              <a:latin typeface="Ubuntu"/>
            </a:endParaRPr>
          </a:p>
        </p:txBody>
      </p:sp>
      <p:sp>
        <p:nvSpPr>
          <p:cNvPr id="90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7116ABA6-930C-4A21-8A6C-D352A6472FF6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87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C O N C L U S I O N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89" name=""/>
          <p:cNvSpPr/>
          <p:nvPr/>
        </p:nvSpPr>
        <p:spPr>
          <a:xfrm>
            <a:off x="3668400" y="648000"/>
            <a:ext cx="8098560" cy="216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0" name="" descr=""/>
          <p:cNvPicPr/>
          <p:nvPr/>
        </p:nvPicPr>
        <p:blipFill>
          <a:blip r:embed="rId2"/>
          <a:stretch/>
        </p:blipFill>
        <p:spPr>
          <a:xfrm>
            <a:off x="1727640" y="465840"/>
            <a:ext cx="10352520" cy="5834160"/>
          </a:xfrm>
          <a:prstGeom prst="rect">
            <a:avLst/>
          </a:prstGeom>
          <a:ln w="0">
            <a:noFill/>
          </a:ln>
        </p:spPr>
      </p:pic>
      <p:pic>
        <p:nvPicPr>
          <p:cNvPr id="291" name="" descr=""/>
          <p:cNvPicPr/>
          <p:nvPr/>
        </p:nvPicPr>
        <p:blipFill>
          <a:blip r:embed="rId3"/>
          <a:stretch/>
        </p:blipFill>
        <p:spPr>
          <a:xfrm>
            <a:off x="5760000" y="540000"/>
            <a:ext cx="1080000" cy="1080000"/>
          </a:xfrm>
          <a:prstGeom prst="rect">
            <a:avLst/>
          </a:prstGeom>
          <a:ln w="0">
            <a:noFill/>
          </a:ln>
        </p:spPr>
      </p:pic>
      <p:pic>
        <p:nvPicPr>
          <p:cNvPr id="292" name="" descr=""/>
          <p:cNvPicPr/>
          <p:nvPr/>
        </p:nvPicPr>
        <p:blipFill>
          <a:blip r:embed="rId4"/>
          <a:stretch/>
        </p:blipFill>
        <p:spPr>
          <a:xfrm>
            <a:off x="7920000" y="1735920"/>
            <a:ext cx="1080000" cy="964080"/>
          </a:xfrm>
          <a:prstGeom prst="rect">
            <a:avLst/>
          </a:prstGeom>
          <a:ln w="0">
            <a:noFill/>
          </a:ln>
        </p:spPr>
      </p:pic>
      <p:pic>
        <p:nvPicPr>
          <p:cNvPr id="293" name="" descr=""/>
          <p:cNvPicPr/>
          <p:nvPr/>
        </p:nvPicPr>
        <p:blipFill>
          <a:blip r:embed="rId5"/>
          <a:stretch/>
        </p:blipFill>
        <p:spPr>
          <a:xfrm>
            <a:off x="6120000" y="2810160"/>
            <a:ext cx="1080000" cy="1080000"/>
          </a:xfrm>
          <a:prstGeom prst="rect">
            <a:avLst/>
          </a:prstGeom>
          <a:ln w="0">
            <a:noFill/>
          </a:ln>
        </p:spPr>
      </p:pic>
      <p:pic>
        <p:nvPicPr>
          <p:cNvPr id="294" name="" descr=""/>
          <p:cNvPicPr/>
          <p:nvPr/>
        </p:nvPicPr>
        <p:blipFill>
          <a:blip r:embed="rId6"/>
          <a:stretch/>
        </p:blipFill>
        <p:spPr>
          <a:xfrm>
            <a:off x="4393080" y="4033080"/>
            <a:ext cx="1186920" cy="1186920"/>
          </a:xfrm>
          <a:prstGeom prst="rect">
            <a:avLst/>
          </a:prstGeom>
          <a:ln w="0">
            <a:noFill/>
          </a:ln>
        </p:spPr>
      </p:pic>
      <p:grpSp>
        <p:nvGrpSpPr>
          <p:cNvPr id="295" name=""/>
          <p:cNvGrpSpPr/>
          <p:nvPr/>
        </p:nvGrpSpPr>
        <p:grpSpPr>
          <a:xfrm>
            <a:off x="6192000" y="5004000"/>
            <a:ext cx="1446120" cy="1440000"/>
            <a:chOff x="6192000" y="5004000"/>
            <a:chExt cx="1446120" cy="1440000"/>
          </a:xfrm>
        </p:grpSpPr>
        <p:pic>
          <p:nvPicPr>
            <p:cNvPr id="296" name="" descr=""/>
            <p:cNvPicPr/>
            <p:nvPr/>
          </p:nvPicPr>
          <p:blipFill>
            <a:blip r:embed="rId7"/>
            <a:stretch/>
          </p:blipFill>
          <p:spPr>
            <a:xfrm>
              <a:off x="6192000" y="5004000"/>
              <a:ext cx="704160" cy="791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97" name="" descr=""/>
            <p:cNvPicPr/>
            <p:nvPr/>
          </p:nvPicPr>
          <p:blipFill>
            <a:blip r:embed="rId8"/>
            <a:stretch/>
          </p:blipFill>
          <p:spPr>
            <a:xfrm>
              <a:off x="6896160" y="5795640"/>
              <a:ext cx="741960" cy="648360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298" name="" descr=""/>
          <p:cNvPicPr/>
          <p:nvPr/>
        </p:nvPicPr>
        <p:blipFill>
          <a:blip r:embed="rId9"/>
          <a:stretch/>
        </p:blipFill>
        <p:spPr>
          <a:xfrm>
            <a:off x="9720000" y="5220000"/>
            <a:ext cx="1080000" cy="1080000"/>
          </a:xfrm>
          <a:prstGeom prst="rect">
            <a:avLst/>
          </a:prstGeom>
          <a:ln w="0">
            <a:noFill/>
          </a:ln>
        </p:spPr>
      </p:pic>
      <p:pic>
        <p:nvPicPr>
          <p:cNvPr id="299" name="" descr=""/>
          <p:cNvPicPr/>
          <p:nvPr/>
        </p:nvPicPr>
        <p:blipFill>
          <a:blip r:embed="rId10"/>
          <a:stretch/>
        </p:blipFill>
        <p:spPr>
          <a:xfrm>
            <a:off x="8100000" y="5220000"/>
            <a:ext cx="1080000" cy="10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"/>
          <p:cNvSpPr/>
          <p:nvPr/>
        </p:nvSpPr>
        <p:spPr>
          <a:xfrm>
            <a:off x="3600000" y="4879440"/>
            <a:ext cx="8100000" cy="184536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2" name=""/>
          <p:cNvSpPr/>
          <p:nvPr/>
        </p:nvSpPr>
        <p:spPr>
          <a:xfrm>
            <a:off x="3564000" y="2880000"/>
            <a:ext cx="8136000" cy="151200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3" name=""/>
          <p:cNvSpPr/>
          <p:nvPr/>
        </p:nvSpPr>
        <p:spPr>
          <a:xfrm>
            <a:off x="3600000" y="648000"/>
            <a:ext cx="8166960" cy="205200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4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823BF388-47B9-443A-8AE1-625E3F1999FE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6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I N T R O D U C T I O N</a:t>
            </a:r>
            <a:endParaRPr b="1" lang="fr-FR" sz="1800" spc="-1" strike="noStrike">
              <a:solidFill>
                <a:srgbClr val="ffff00"/>
              </a:solidFill>
              <a:latin typeface="Arial"/>
            </a:endParaRPr>
          </a:p>
        </p:txBody>
      </p:sp>
      <p:sp>
        <p:nvSpPr>
          <p:cNvPr id="97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8" name="" descr=""/>
          <p:cNvPicPr/>
          <p:nvPr/>
        </p:nvPicPr>
        <p:blipFill>
          <a:blip r:embed="rId2"/>
          <a:stretch/>
        </p:blipFill>
        <p:spPr>
          <a:xfrm>
            <a:off x="1692000" y="720000"/>
            <a:ext cx="1618560" cy="1618560"/>
          </a:xfrm>
          <a:prstGeom prst="rect">
            <a:avLst/>
          </a:prstGeom>
          <a:ln w="0">
            <a:noFill/>
          </a:ln>
        </p:spPr>
      </p:pic>
      <p:sp>
        <p:nvSpPr>
          <p:cNvPr id="99" name=""/>
          <p:cNvSpPr/>
          <p:nvPr/>
        </p:nvSpPr>
        <p:spPr>
          <a:xfrm>
            <a:off x="179640" y="2952000"/>
            <a:ext cx="1510560" cy="1510200"/>
          </a:xfrm>
          <a:custGeom>
            <a:avLst/>
            <a:gdLst>
              <a:gd name="textAreaLeft" fmla="*/ 0 w 1510560"/>
              <a:gd name="textAreaRight" fmla="*/ 1512360 w 1510560"/>
              <a:gd name="textAreaTop" fmla="*/ 0 h 1510200"/>
              <a:gd name="textAreaBottom" fmla="*/ 1512000 h 1510200"/>
            </a:gdLst>
            <a:ahLst/>
            <a:rect l="textAreaLeft" t="textAreaTop" r="textAreaRight" b="textAreaBottom"/>
            <a:pathLst>
              <a:path w="5643" h="5643">
                <a:moveTo>
                  <a:pt x="0" y="5643"/>
                </a:moveTo>
                <a:cubicBezTo>
                  <a:pt x="0" y="3762"/>
                  <a:pt x="0" y="1881"/>
                  <a:pt x="0" y="0"/>
                </a:cubicBezTo>
                <a:cubicBezTo>
                  <a:pt x="1881" y="0"/>
                  <a:pt x="3762" y="0"/>
                  <a:pt x="5643" y="0"/>
                </a:cubicBezTo>
                <a:cubicBezTo>
                  <a:pt x="5643" y="1881"/>
                  <a:pt x="5643" y="3762"/>
                  <a:pt x="5643" y="5643"/>
                </a:cubicBezTo>
                <a:cubicBezTo>
                  <a:pt x="3762" y="5643"/>
                  <a:pt x="1881" y="5643"/>
                  <a:pt x="0" y="5643"/>
                </a:cubicBez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0" name=""/>
          <p:cNvSpPr/>
          <p:nvPr/>
        </p:nvSpPr>
        <p:spPr>
          <a:xfrm>
            <a:off x="3668400" y="648000"/>
            <a:ext cx="8098560" cy="216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La donnée (informatique) est devenue un actif MAJEUR pour les Entreprises et leurs stratégies :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La protéger est capital pour maîtriser les enjeux : 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de protection de la </a:t>
            </a:r>
            <a:r>
              <a:rPr b="1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Confidentialité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de respect de la </a:t>
            </a:r>
            <a:r>
              <a:rPr b="1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Conformité réglementaire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de conserver et faire grandir la </a:t>
            </a:r>
            <a:r>
              <a:rPr b="1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Confiance des clients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de conserver l’</a:t>
            </a:r>
            <a:r>
              <a:rPr b="1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Avantage Concurrentiel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d’</a:t>
            </a:r>
            <a:r>
              <a:rPr b="1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anticiper et de résister au Risque Cyber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4"/>
          <a:stretch/>
        </p:blipFill>
        <p:spPr>
          <a:xfrm>
            <a:off x="72000" y="720000"/>
            <a:ext cx="1618560" cy="1618560"/>
          </a:xfrm>
          <a:prstGeom prst="rect">
            <a:avLst/>
          </a:prstGeom>
          <a:ln w="0">
            <a:noFill/>
          </a:ln>
        </p:spPr>
      </p:pic>
      <p:sp>
        <p:nvSpPr>
          <p:cNvPr id="102" name=""/>
          <p:cNvSpPr/>
          <p:nvPr/>
        </p:nvSpPr>
        <p:spPr>
          <a:xfrm>
            <a:off x="3672000" y="2880000"/>
            <a:ext cx="8208000" cy="16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La donnée est devenue la </a:t>
            </a:r>
            <a:r>
              <a:rPr b="1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cible MAJEURE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des acteurs malveillants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Les menaces sont multiples : Cyberattaques, rançon-logiciels,  vols de données par exfiltration.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Un point commun : utilisation de la </a:t>
            </a:r>
            <a:r>
              <a:rPr b="1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connectivité réseau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 pour réaliser ces types d’attaques. </a:t>
            </a:r>
            <a:endParaRPr b="0" lang="fr-FR" sz="16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latin typeface="Ubuntu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5"/>
          <a:stretch/>
        </p:blipFill>
        <p:spPr>
          <a:xfrm>
            <a:off x="1692000" y="2952000"/>
            <a:ext cx="1510200" cy="1510200"/>
          </a:xfrm>
          <a:prstGeom prst="rect">
            <a:avLst/>
          </a:prstGeom>
          <a:ln w="0">
            <a:noFill/>
          </a:ln>
        </p:spPr>
      </p:pic>
      <p:pic>
        <p:nvPicPr>
          <p:cNvPr id="104" name="" descr=""/>
          <p:cNvPicPr/>
          <p:nvPr/>
        </p:nvPicPr>
        <p:blipFill>
          <a:blip r:embed="rId6"/>
          <a:stretch/>
        </p:blipFill>
        <p:spPr>
          <a:xfrm>
            <a:off x="144000" y="5040360"/>
            <a:ext cx="1546560" cy="1546560"/>
          </a:xfrm>
          <a:prstGeom prst="rect">
            <a:avLst/>
          </a:prstGeom>
          <a:ln w="0">
            <a:noFill/>
          </a:ln>
        </p:spPr>
      </p:pic>
      <p:pic>
        <p:nvPicPr>
          <p:cNvPr id="105" name="" descr=""/>
          <p:cNvPicPr/>
          <p:nvPr/>
        </p:nvPicPr>
        <p:blipFill>
          <a:blip r:embed="rId7"/>
          <a:stretch/>
        </p:blipFill>
        <p:spPr>
          <a:xfrm>
            <a:off x="1691640" y="5040000"/>
            <a:ext cx="1546920" cy="1546920"/>
          </a:xfrm>
          <a:prstGeom prst="rect">
            <a:avLst/>
          </a:prstGeom>
          <a:ln w="0">
            <a:noFill/>
          </a:ln>
        </p:spPr>
      </p:pic>
      <p:sp>
        <p:nvSpPr>
          <p:cNvPr id="106" name=""/>
          <p:cNvSpPr/>
          <p:nvPr/>
        </p:nvSpPr>
        <p:spPr>
          <a:xfrm>
            <a:off x="3672000" y="5096520"/>
            <a:ext cx="8314560" cy="145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Cette thèse Pro se propose d’explorer un scénario alternatif d’exfiltration de données </a:t>
            </a:r>
            <a:endParaRPr b="0" lang="fr-FR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- dans un contexte de télé-travail</a:t>
            </a:r>
            <a:endParaRPr b="0" lang="fr-FR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- sans utiliser la connectivité réseau ( by-pass des solutions DLP dans le SI)</a:t>
            </a:r>
            <a:endParaRPr b="0" lang="fr-FR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- utilisant les écrans et caméra du PC Collaborateur</a:t>
            </a:r>
            <a:endParaRPr b="0" lang="fr-FR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- en utilisant les code QR comme conteneurs de datas</a:t>
            </a:r>
            <a:endParaRPr b="0" lang="fr-FR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latin typeface="Ubuntu"/>
                <a:ea typeface="DejaVu Sans"/>
              </a:rPr>
              <a:t>	</a:t>
            </a:r>
            <a:endParaRPr b="0" lang="fr-FR" sz="16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63B54FD-FB4D-4650-8C68-5CFB1F7DA869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9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Revue de littérature :  L’exfiltration de données : </a:t>
            </a:r>
            <a:r>
              <a:rPr b="1" lang="fr-FR" sz="1800" spc="-1" strike="noStrike">
                <a:solidFill>
                  <a:srgbClr val="ffd700"/>
                </a:solidFill>
                <a:latin typeface="Ubuntu"/>
                <a:ea typeface="DejaVu Sans"/>
              </a:rPr>
              <a:t>définition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111" name=""/>
          <p:cNvGrpSpPr/>
          <p:nvPr/>
        </p:nvGrpSpPr>
        <p:grpSpPr>
          <a:xfrm>
            <a:off x="2124000" y="900360"/>
            <a:ext cx="9682560" cy="910080"/>
            <a:chOff x="2124000" y="900360"/>
            <a:chExt cx="9682560" cy="910080"/>
          </a:xfrm>
        </p:grpSpPr>
        <p:sp>
          <p:nvSpPr>
            <p:cNvPr id="112" name=""/>
            <p:cNvSpPr/>
            <p:nvPr/>
          </p:nvSpPr>
          <p:spPr>
            <a:xfrm>
              <a:off x="2257200" y="900360"/>
              <a:ext cx="9549360" cy="705240"/>
            </a:xfrm>
            <a:prstGeom prst="rect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fr-FR" sz="18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13" name=""/>
            <p:cNvSpPr/>
            <p:nvPr/>
          </p:nvSpPr>
          <p:spPr>
            <a:xfrm>
              <a:off x="2124000" y="952560"/>
              <a:ext cx="9682560" cy="857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L'exfiltration de données se produit lorsqu'il y a une copie, un transfert ou une récupération non autorisés de données d'un serveur ou de l'ordinateur d'un individu (Rouse M., 2013)</a:t>
              </a:r>
              <a:endParaRPr b="0" lang="fr-FR" sz="1800" spc="-1" strike="noStrike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b="0" lang="fr-FR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114" name="" descr=""/>
          <p:cNvPicPr/>
          <p:nvPr/>
        </p:nvPicPr>
        <p:blipFill>
          <a:blip r:embed="rId2"/>
          <a:stretch/>
        </p:blipFill>
        <p:spPr>
          <a:xfrm>
            <a:off x="3060000" y="2340000"/>
            <a:ext cx="2698560" cy="2698560"/>
          </a:xfrm>
          <a:prstGeom prst="rect">
            <a:avLst/>
          </a:prstGeom>
          <a:ln w="0">
            <a:noFill/>
          </a:ln>
        </p:spPr>
      </p:pic>
      <p:pic>
        <p:nvPicPr>
          <p:cNvPr id="115" name="" descr=""/>
          <p:cNvPicPr/>
          <p:nvPr/>
        </p:nvPicPr>
        <p:blipFill>
          <a:blip r:embed="rId3"/>
          <a:stretch/>
        </p:blipFill>
        <p:spPr>
          <a:xfrm>
            <a:off x="7848360" y="3240000"/>
            <a:ext cx="970200" cy="970200"/>
          </a:xfrm>
          <a:prstGeom prst="rect">
            <a:avLst/>
          </a:prstGeom>
          <a:ln w="0">
            <a:noFill/>
          </a:ln>
        </p:spPr>
      </p:pic>
      <p:sp>
        <p:nvSpPr>
          <p:cNvPr id="116" name=""/>
          <p:cNvSpPr/>
          <p:nvPr/>
        </p:nvSpPr>
        <p:spPr>
          <a:xfrm flipV="1">
            <a:off x="8388000" y="4410360"/>
            <a:ext cx="540000" cy="26964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7" name=""/>
          <p:cNvSpPr/>
          <p:nvPr/>
        </p:nvSpPr>
        <p:spPr>
          <a:xfrm>
            <a:off x="7704000" y="4464000"/>
            <a:ext cx="718560" cy="358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30 %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"/>
          <p:cNvSpPr/>
          <p:nvPr/>
        </p:nvSpPr>
        <p:spPr>
          <a:xfrm>
            <a:off x="3960000" y="5157720"/>
            <a:ext cx="718560" cy="60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70 % 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FDD0A13-D2F4-4F1D-85A3-53C7526E75AE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1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Revue de littérature : L’exfiltration de données :  Les méthodes </a:t>
            </a:r>
            <a:r>
              <a:rPr b="1" lang="fr-FR" sz="1800" spc="-1" strike="noStrike">
                <a:solidFill>
                  <a:srgbClr val="ffd700"/>
                </a:solidFill>
                <a:latin typeface="Ubuntu"/>
                <a:ea typeface="DejaVu Sans"/>
              </a:rPr>
              <a:t>courantes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3" name=""/>
          <p:cNvSpPr/>
          <p:nvPr/>
        </p:nvSpPr>
        <p:spPr>
          <a:xfrm>
            <a:off x="3600000" y="2160000"/>
            <a:ext cx="968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24" name=""/>
          <p:cNvGrpSpPr/>
          <p:nvPr/>
        </p:nvGrpSpPr>
        <p:grpSpPr>
          <a:xfrm>
            <a:off x="3420000" y="640800"/>
            <a:ext cx="6150600" cy="6082560"/>
            <a:chOff x="3420000" y="640800"/>
            <a:chExt cx="6150600" cy="6082560"/>
          </a:xfrm>
        </p:grpSpPr>
        <p:pic>
          <p:nvPicPr>
            <p:cNvPr id="125" name="" descr=""/>
            <p:cNvPicPr/>
            <p:nvPr/>
          </p:nvPicPr>
          <p:blipFill>
            <a:blip r:embed="rId2"/>
            <a:stretch/>
          </p:blipFill>
          <p:spPr>
            <a:xfrm>
              <a:off x="3780000" y="1005840"/>
              <a:ext cx="5559840" cy="517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6" name=""/>
            <p:cNvSpPr/>
            <p:nvPr/>
          </p:nvSpPr>
          <p:spPr>
            <a:xfrm rot="55200">
              <a:off x="3431520" y="222732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9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Hameçonnage</a:t>
              </a:r>
              <a:endParaRPr b="0" lang="fr-FR" sz="900" spc="-1" strike="noStrike">
                <a:solidFill>
                  <a:srgbClr val="000000"/>
                </a:solid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b="1" lang="fr-FR" sz="9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Ingénierie Sociale, Malwares</a:t>
              </a:r>
              <a:endParaRPr b="0" lang="fr-FR" sz="9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7" name=""/>
            <p:cNvSpPr/>
            <p:nvPr/>
          </p:nvSpPr>
          <p:spPr>
            <a:xfrm rot="55200">
              <a:off x="3647160" y="4207320"/>
              <a:ext cx="1441440" cy="1424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Uploads via  HTTP, DNS, FTP,…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Tunneling (VPN, SSH)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8" name=""/>
            <p:cNvSpPr/>
            <p:nvPr/>
          </p:nvSpPr>
          <p:spPr>
            <a:xfrm rot="55200">
              <a:off x="5784120" y="65196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Périphériques de stockage externe (Clé USB, DD, carte mémoires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9" name=""/>
            <p:cNvSpPr/>
            <p:nvPr/>
          </p:nvSpPr>
          <p:spPr>
            <a:xfrm rot="55200">
              <a:off x="8115840" y="205596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Envoi de mails</a:t>
              </a:r>
              <a:br>
                <a:rPr sz="1000"/>
              </a:b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Imprimantes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0" name=""/>
            <p:cNvSpPr/>
            <p:nvPr/>
          </p:nvSpPr>
          <p:spPr>
            <a:xfrm rot="55200">
              <a:off x="8007840" y="417996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Exfiltration cloud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1" name=""/>
            <p:cNvSpPr/>
            <p:nvPr/>
          </p:nvSpPr>
          <p:spPr>
            <a:xfrm rot="55200">
              <a:off x="5919840" y="525132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8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Stéganographie</a:t>
              </a:r>
              <a:endParaRPr b="0" lang="fr-FR" sz="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32" name=""/>
          <p:cNvSpPr/>
          <p:nvPr/>
        </p:nvSpPr>
        <p:spPr>
          <a:xfrm>
            <a:off x="5400000" y="4284000"/>
            <a:ext cx="2338560" cy="75456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3" name="" descr=""/>
          <p:cNvPicPr/>
          <p:nvPr/>
        </p:nvPicPr>
        <p:blipFill>
          <a:blip r:embed="rId3"/>
          <a:stretch/>
        </p:blipFill>
        <p:spPr>
          <a:xfrm>
            <a:off x="5508000" y="2592720"/>
            <a:ext cx="2077200" cy="1725840"/>
          </a:xfrm>
          <a:prstGeom prst="rect">
            <a:avLst/>
          </a:prstGeom>
          <a:ln w="0">
            <a:noFill/>
          </a:ln>
        </p:spPr>
      </p:pic>
      <p:sp>
        <p:nvSpPr>
          <p:cNvPr id="134" name=""/>
          <p:cNvSpPr/>
          <p:nvPr/>
        </p:nvSpPr>
        <p:spPr>
          <a:xfrm>
            <a:off x="5400000" y="4320000"/>
            <a:ext cx="2338560" cy="71856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Méthodes courantes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EDE58D2B-48A4-4444-9387-80182093968D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37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Revue de littérature : L’exfiltration de données :  Les méthodes </a:t>
            </a:r>
            <a:r>
              <a:rPr b="1" lang="fr-FR" sz="1800" spc="-1" strike="noStrike">
                <a:solidFill>
                  <a:srgbClr val="ffd700"/>
                </a:solidFill>
                <a:latin typeface="Ubuntu"/>
                <a:ea typeface="DejaVu Sans"/>
              </a:rPr>
              <a:t>plus atypiques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39" name=""/>
          <p:cNvSpPr/>
          <p:nvPr/>
        </p:nvSpPr>
        <p:spPr>
          <a:xfrm>
            <a:off x="3600000" y="2160000"/>
            <a:ext cx="968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40" name=""/>
          <p:cNvGrpSpPr/>
          <p:nvPr/>
        </p:nvGrpSpPr>
        <p:grpSpPr>
          <a:xfrm>
            <a:off x="3492000" y="718560"/>
            <a:ext cx="6078600" cy="5472000"/>
            <a:chOff x="3492000" y="718560"/>
            <a:chExt cx="6078600" cy="5472000"/>
          </a:xfrm>
        </p:grpSpPr>
        <p:pic>
          <p:nvPicPr>
            <p:cNvPr id="141" name="" descr=""/>
            <p:cNvPicPr/>
            <p:nvPr/>
          </p:nvPicPr>
          <p:blipFill>
            <a:blip r:embed="rId2"/>
            <a:stretch/>
          </p:blipFill>
          <p:spPr>
            <a:xfrm>
              <a:off x="3780000" y="1011600"/>
              <a:ext cx="5559840" cy="517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2" name=""/>
            <p:cNvSpPr/>
            <p:nvPr/>
          </p:nvSpPr>
          <p:spPr>
            <a:xfrm rot="55200">
              <a:off x="3611160" y="4285080"/>
              <a:ext cx="1441440" cy="1424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 </a:t>
              </a:r>
              <a:r>
                <a:rPr b="0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Signaux </a:t>
              </a: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Vibratoires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3" name=""/>
            <p:cNvSpPr/>
            <p:nvPr/>
          </p:nvSpPr>
          <p:spPr>
            <a:xfrm rot="55200">
              <a:off x="5784120" y="72972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Signaux</a:t>
              </a: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 acoustiques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4" name=""/>
            <p:cNvSpPr/>
            <p:nvPr/>
          </p:nvSpPr>
          <p:spPr>
            <a:xfrm rot="55200">
              <a:off x="8115840" y="213372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Signaux é</a:t>
              </a: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lectro-magnétiques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5" name=""/>
            <p:cNvSpPr/>
            <p:nvPr/>
          </p:nvSpPr>
          <p:spPr>
            <a:xfrm rot="55200">
              <a:off x="8043840" y="422172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Signaux </a:t>
              </a: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thermiques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6" name=""/>
            <p:cNvSpPr/>
            <p:nvPr/>
          </p:nvSpPr>
          <p:spPr>
            <a:xfrm rot="55200">
              <a:off x="3503520" y="2166840"/>
              <a:ext cx="1443240" cy="146016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Signaux </a:t>
              </a: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optiques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7" name=""/>
          <p:cNvSpPr/>
          <p:nvPr/>
        </p:nvSpPr>
        <p:spPr>
          <a:xfrm>
            <a:off x="5400000" y="4356000"/>
            <a:ext cx="2338560" cy="53856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Canaux</a:t>
            </a:r>
            <a:r>
              <a:rPr b="1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discrets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8" name="" descr=""/>
          <p:cNvPicPr/>
          <p:nvPr/>
        </p:nvPicPr>
        <p:blipFill>
          <a:blip r:embed="rId3"/>
          <a:stretch/>
        </p:blipFill>
        <p:spPr>
          <a:xfrm>
            <a:off x="5679720" y="2655720"/>
            <a:ext cx="1698840" cy="1698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DBF228E-0476-48AC-87FC-43209A8C84E6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1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Revue de littérature : L’exfiltration de données :  Classification de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Giani, 2006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2"/>
          <a:stretch/>
        </p:blipFill>
        <p:spPr>
          <a:xfrm>
            <a:off x="4562640" y="1620000"/>
            <a:ext cx="4255920" cy="4846320"/>
          </a:xfrm>
          <a:prstGeom prst="rect">
            <a:avLst/>
          </a:prstGeom>
          <a:ln w="0">
            <a:noFill/>
          </a:ln>
        </p:spPr>
      </p:pic>
      <p:sp>
        <p:nvSpPr>
          <p:cNvPr id="154" name=""/>
          <p:cNvSpPr/>
          <p:nvPr/>
        </p:nvSpPr>
        <p:spPr>
          <a:xfrm>
            <a:off x="1862640" y="540000"/>
            <a:ext cx="9549360" cy="108000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5" name=""/>
          <p:cNvSpPr/>
          <p:nvPr/>
        </p:nvSpPr>
        <p:spPr>
          <a:xfrm>
            <a:off x="2017440" y="601920"/>
            <a:ext cx="9682560" cy="10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Critère </a:t>
            </a: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de </a:t>
            </a:r>
            <a:r>
              <a:rPr b="1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gravité</a:t>
            </a:r>
            <a:endParaRPr b="0" lang="fr-FR" sz="18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Profil </a:t>
            </a: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du </a:t>
            </a:r>
            <a:r>
              <a:rPr b="1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protag</a:t>
            </a:r>
            <a:r>
              <a:rPr b="1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oniste</a:t>
            </a:r>
            <a:endParaRPr b="0" lang="fr-FR" sz="1800" spc="-1" strike="noStrike">
              <a:solidFill>
                <a:srgbClr val="ffffff"/>
              </a:solidFill>
              <a:latin typeface="Ubuntu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Méthod</a:t>
            </a: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e de </a:t>
            </a:r>
            <a:r>
              <a:rPr b="1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transfe</a:t>
            </a:r>
            <a:r>
              <a:rPr b="1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rt des </a:t>
            </a:r>
            <a:r>
              <a:rPr b="1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donnée</a:t>
            </a:r>
            <a:r>
              <a:rPr b="1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s </a:t>
            </a:r>
            <a:endParaRPr b="0" lang="fr-FR" sz="1800" spc="-1" strike="noStrike">
              <a:solidFill>
                <a:srgbClr val="ffffff"/>
              </a:solidFill>
              <a:latin typeface="Ubuntu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247808D4-3D13-4816-9B6C-B0889CD6CF5F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8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Revue de littérature : L’exfiltration de données :  Classification de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Carrara, 2016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0" name=""/>
          <p:cNvSpPr/>
          <p:nvPr/>
        </p:nvSpPr>
        <p:spPr>
          <a:xfrm>
            <a:off x="1685880" y="585360"/>
            <a:ext cx="9286560" cy="111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Ubuntu"/>
                <a:ea typeface="DejaVu Sans"/>
              </a:rPr>
              <a:t>Orientée sans connectivité réseau qui permet de caractériser le canal caché : 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fr-FR" sz="1800" spc="-1" strike="noStrike">
                <a:solidFill>
                  <a:srgbClr val="000000"/>
                </a:solidFill>
                <a:latin typeface="Ubuntu"/>
                <a:ea typeface="DejaVu Sans"/>
              </a:rPr>
              <a:t>Bruit du canal, couverture du canal , contrôle du canal, type et mode de modulation mode d’exploitation et moniteur de référence contourné.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2"/>
          <a:stretch/>
        </p:blipFill>
        <p:spPr>
          <a:xfrm>
            <a:off x="2441880" y="1874880"/>
            <a:ext cx="9112680" cy="299484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162" name=""/>
          <p:cNvGraphicFramePr/>
          <p:nvPr/>
        </p:nvGraphicFramePr>
        <p:xfrm>
          <a:off x="4212000" y="5418000"/>
          <a:ext cx="4751640" cy="1392480"/>
        </p:xfrm>
        <a:graphic>
          <a:graphicData uri="http://schemas.openxmlformats.org/drawingml/2006/table">
            <a:tbl>
              <a:tblPr/>
              <a:tblGrid>
                <a:gridCol w="2376000"/>
                <a:gridCol w="2376000"/>
              </a:tblGrid>
              <a:tr h="3283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Bande passante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Risque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283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&gt;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100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 bps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élevé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solidFill>
                      <a:srgbClr val="dc143c"/>
                    </a:solidFill>
                  </a:tcPr>
                </a:tc>
              </a:tr>
              <a:tr h="3283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Entre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 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et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100 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bps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acceptable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solidFill>
                      <a:srgbClr val="daa520"/>
                    </a:solidFill>
                  </a:tcPr>
                </a:tc>
              </a:tr>
              <a:tr h="3283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&lt;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 bps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 </a:t>
                      </a: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faible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solidFill>
                      <a:srgbClr val="228b22"/>
                    </a:solidFill>
                  </a:tcPr>
                </a:tc>
              </a:tr>
            </a:tbl>
          </a:graphicData>
        </a:graphic>
      </p:graphicFrame>
      <p:sp>
        <p:nvSpPr>
          <p:cNvPr id="163" name=""/>
          <p:cNvSpPr/>
          <p:nvPr/>
        </p:nvSpPr>
        <p:spPr>
          <a:xfrm>
            <a:off x="1383840" y="1440000"/>
            <a:ext cx="3690720" cy="36612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Décrit un modèle général : 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1440000" y="4979160"/>
            <a:ext cx="3690720" cy="36612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Risque associé au canal caché :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2700000" y="2520000"/>
            <a:ext cx="3600000" cy="1980000"/>
          </a:xfrm>
          <a:prstGeom prst="ellipse">
            <a:avLst/>
          </a:prstGeom>
          <a:solidFill>
            <a:srgbClr val="006400">
              <a:alpha val="36000"/>
            </a:srgbClr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6" name=""/>
          <p:cNvSpPr/>
          <p:nvPr/>
        </p:nvSpPr>
        <p:spPr>
          <a:xfrm>
            <a:off x="8100000" y="2520000"/>
            <a:ext cx="3780000" cy="2160000"/>
          </a:xfrm>
          <a:prstGeom prst="ellipse">
            <a:avLst/>
          </a:prstGeom>
          <a:solidFill>
            <a:srgbClr val="ff6347">
              <a:alpha val="36000"/>
            </a:srgbClr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"/>
          <p:cNvSpPr/>
          <p:nvPr/>
        </p:nvSpPr>
        <p:spPr>
          <a:xfrm>
            <a:off x="10800360" y="6300000"/>
            <a:ext cx="13100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A0234759-A44B-4855-9C26-9EDF8451701E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9" name=""/>
          <p:cNvSpPr/>
          <p:nvPr/>
        </p:nvSpPr>
        <p:spPr>
          <a:xfrm>
            <a:off x="107640" y="108000"/>
            <a:ext cx="11697480" cy="35784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Revue de littérature : L’exfiltration de données :  Couverture  </a:t>
            </a:r>
            <a:r>
              <a:rPr b="1" lang="fr-FR" sz="1800" spc="-1" strike="noStrike">
                <a:solidFill>
                  <a:srgbClr val="ffd700"/>
                </a:solidFill>
                <a:latin typeface="Ubuntu"/>
                <a:ea typeface="DejaVu Sans"/>
              </a:rPr>
              <a:t>DLP (Data Loss|Leak Prevention)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8280000" y="6299640"/>
            <a:ext cx="383040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1" name=""/>
          <p:cNvSpPr/>
          <p:nvPr/>
        </p:nvSpPr>
        <p:spPr>
          <a:xfrm>
            <a:off x="8712000" y="1980000"/>
            <a:ext cx="122256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 u="sng">
                <a:solidFill>
                  <a:srgbClr val="000000"/>
                </a:solidFill>
                <a:uFillTx/>
                <a:latin typeface="Ubuntu"/>
                <a:ea typeface="DejaVu Sans"/>
              </a:rPr>
              <a:t>Légende :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2" name="" descr=""/>
          <p:cNvPicPr/>
          <p:nvPr/>
        </p:nvPicPr>
        <p:blipFill>
          <a:blip r:embed="rId2"/>
          <a:stretch/>
        </p:blipFill>
        <p:spPr>
          <a:xfrm>
            <a:off x="1691640" y="1080000"/>
            <a:ext cx="6236280" cy="4858560"/>
          </a:xfrm>
          <a:prstGeom prst="rect">
            <a:avLst/>
          </a:prstGeom>
          <a:ln w="0">
            <a:noFill/>
          </a:ln>
        </p:spPr>
      </p:pic>
      <p:pic>
        <p:nvPicPr>
          <p:cNvPr id="173" name="" descr=""/>
          <p:cNvPicPr/>
          <p:nvPr/>
        </p:nvPicPr>
        <p:blipFill>
          <a:blip r:embed="rId3"/>
          <a:stretch/>
        </p:blipFill>
        <p:spPr>
          <a:xfrm>
            <a:off x="8941320" y="2897280"/>
            <a:ext cx="417240" cy="341280"/>
          </a:xfrm>
          <a:prstGeom prst="rect">
            <a:avLst/>
          </a:prstGeom>
          <a:ln w="0">
            <a:noFill/>
          </a:ln>
        </p:spPr>
      </p:pic>
      <p:sp>
        <p:nvSpPr>
          <p:cNvPr id="174" name=""/>
          <p:cNvSpPr/>
          <p:nvPr/>
        </p:nvSpPr>
        <p:spPr>
          <a:xfrm>
            <a:off x="9432000" y="2823840"/>
            <a:ext cx="2518560" cy="48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Ubuntu"/>
                <a:ea typeface="DejaVu Sans"/>
              </a:rPr>
              <a:t>⇒ </a:t>
            </a:r>
            <a:r>
              <a:rPr b="0" lang="fr-FR" sz="1800" spc="-1" strike="noStrike">
                <a:solidFill>
                  <a:srgbClr val="000000"/>
                </a:solidFill>
                <a:latin typeface="Ubuntu"/>
                <a:ea typeface="DejaVu Sans"/>
              </a:rPr>
              <a:t>Couverture DLP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"/>
          <p:cNvSpPr/>
          <p:nvPr/>
        </p:nvSpPr>
        <p:spPr>
          <a:xfrm>
            <a:off x="8928000" y="3348000"/>
            <a:ext cx="430560" cy="286560"/>
          </a:xfrm>
          <a:prstGeom prst="rect">
            <a:avLst/>
          </a:prstGeom>
          <a:noFill/>
          <a:ln w="38160">
            <a:solidFill>
              <a:srgbClr val="00941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720" rIns="108720" tIns="63720" bIns="63720" anchor="ctr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6" name=""/>
          <p:cNvSpPr/>
          <p:nvPr/>
        </p:nvSpPr>
        <p:spPr>
          <a:xfrm>
            <a:off x="9432000" y="3219840"/>
            <a:ext cx="2518560" cy="48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Ubuntu"/>
                <a:ea typeface="DejaVu Sans"/>
              </a:rPr>
              <a:t>⇒ </a:t>
            </a:r>
            <a:r>
              <a:rPr b="0" lang="fr-FR" sz="1800" spc="-1" strike="noStrike">
                <a:solidFill>
                  <a:srgbClr val="000000"/>
                </a:solidFill>
                <a:latin typeface="Ubuntu"/>
                <a:ea typeface="DejaVu Sans"/>
              </a:rPr>
              <a:t>Hors DLP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UTT</Template>
  <TotalTime>8570</TotalTime>
  <Application>LibreOffice/7.5.5.2$Linux_X86_64 LibreOffice_project/50$Build-2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2020-09-18T08:40:02Z</dcterms:created>
  <dc:creator>Lionel Ravanel</dc:creator>
  <dc:description/>
  <dc:language>fr-FR</dc:language>
  <cp:lastModifiedBy/>
  <dcterms:modified xsi:type="dcterms:W3CDTF">2023-08-29T12:07:15Z</dcterms:modified>
  <cp:revision>43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i4>1</vt:i4>
  </property>
</Properties>
</file>